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23"/>
  </p:notesMasterIdLst>
  <p:sldIdLst>
    <p:sldId id="265" r:id="rId2"/>
    <p:sldId id="268" r:id="rId3"/>
    <p:sldId id="345" r:id="rId4"/>
    <p:sldId id="269" r:id="rId5"/>
    <p:sldId id="270" r:id="rId6"/>
    <p:sldId id="274" r:id="rId7"/>
    <p:sldId id="341" r:id="rId8"/>
    <p:sldId id="343" r:id="rId9"/>
    <p:sldId id="340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6" r:id="rId18"/>
    <p:sldId id="285" r:id="rId19"/>
    <p:sldId id="344" r:id="rId20"/>
    <p:sldId id="346" r:id="rId21"/>
    <p:sldId id="347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-59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AE777F5-C6DE-4B67-81A1-72A9BE26EB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632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81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54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1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9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76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5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41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39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7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1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54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76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57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4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83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5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2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777F5-C6DE-4B67-81A1-72A9BE26EB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941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354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043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656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25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561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859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826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509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84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781300" y="50800"/>
            <a:ext cx="3536950" cy="366713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i="1">
                <a:solidFill>
                  <a:srgbClr val="FF0000"/>
                </a:solidFill>
                <a:latin typeface="Book Antiqua" pitchFamily="18" charset="0"/>
              </a:rPr>
              <a:t>Digital Image Processing, 3rd ed.</a:t>
            </a:r>
            <a:endParaRPr lang="en-US" sz="1800" b="1">
              <a:solidFill>
                <a:srgbClr val="FF0000"/>
              </a:solidFill>
              <a:latin typeface="Verdana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494088" y="630238"/>
            <a:ext cx="213201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00">
                <a:latin typeface="Verdana" pitchFamily="34" charset="0"/>
              </a:rPr>
              <a:t>www.ImageProcessingPlace.com</a:t>
            </a: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a-DK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flipH="1">
            <a:off x="158750" y="160972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a-DK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a-DK"/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-38100" y="6429375"/>
            <a:ext cx="2566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00">
                <a:latin typeface="Arial" charset="0"/>
              </a:rPr>
              <a:t>© 1992</a:t>
            </a:r>
            <a:r>
              <a:rPr lang="en-US" sz="900">
                <a:latin typeface="Arial" charset="0"/>
                <a:cs typeface="Arial" charset="0"/>
              </a:rPr>
              <a:t>–</a:t>
            </a:r>
            <a:r>
              <a:rPr lang="en-US" sz="900">
                <a:latin typeface="Arial" charset="0"/>
              </a:rPr>
              <a:t>2008  R. C. Gonzalez &amp; R. E. Woods</a:t>
            </a:r>
            <a:r>
              <a:rPr lang="en-US"/>
              <a:t> </a:t>
            </a:r>
          </a:p>
        </p:txBody>
      </p:sp>
      <p:pic>
        <p:nvPicPr>
          <p:cNvPr id="33800" name="Picture 8" descr="DIP3E_book_cove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3813175" y="398463"/>
            <a:ext cx="1666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 i="1">
                <a:latin typeface="Book Antiqua" pitchFamily="18" charset="0"/>
              </a:rPr>
              <a:t>Gonzalez &amp; Woods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 userDrawn="1"/>
        </p:nvSpPr>
        <p:spPr bwMode="auto">
          <a:xfrm>
            <a:off x="1358900" y="800100"/>
            <a:ext cx="6407150" cy="701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  <a:latin typeface="Verdana" pitchFamily="34" charset="0"/>
              </a:rPr>
              <a:t>Chapter 4</a:t>
            </a:r>
            <a:r>
              <a:rPr lang="en-US">
                <a:solidFill>
                  <a:srgbClr val="000000"/>
                </a:solidFill>
                <a:latin typeface="Verdana" pitchFamily="34" charset="0"/>
              </a:rPr>
              <a:t> 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Verdana" pitchFamily="34" charset="0"/>
              </a:rPr>
              <a:t>Filtering in the Frequency Domain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8" y="1766888"/>
            <a:ext cx="36480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3271838"/>
            <a:ext cx="5735637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919509"/>
              </p:ext>
            </p:extLst>
          </p:nvPr>
        </p:nvGraphicFramePr>
        <p:xfrm>
          <a:off x="1523206" y="202565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f(...)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F(...)</a:t>
                      </a:r>
                      <a:endParaRPr lang="da-D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1D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Rectangle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Sinc</a:t>
                      </a:r>
                      <a:endParaRPr lang="da-D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2D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Box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”2D-sinc”</a:t>
                      </a:r>
                      <a:endParaRPr lang="da-DK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Straight Arrow Connector 3"/>
          <p:cNvCxnSpPr>
            <a:stCxn id="15" idx="0"/>
          </p:cNvCxnSpPr>
          <p:nvPr/>
        </p:nvCxnSpPr>
        <p:spPr bwMode="auto">
          <a:xfrm flipH="1" flipV="1">
            <a:off x="5990604" y="4871105"/>
            <a:ext cx="270546" cy="12307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>
            <a:stCxn id="13" idx="0"/>
          </p:cNvCxnSpPr>
          <p:nvPr/>
        </p:nvCxnSpPr>
        <p:spPr bwMode="auto">
          <a:xfrm flipV="1">
            <a:off x="5641770" y="4871103"/>
            <a:ext cx="48304" cy="12307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5024927" y="4938045"/>
            <a:ext cx="408774" cy="11638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471306" y="6101862"/>
                <a:ext cx="34092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da-DK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306" y="6101862"/>
                <a:ext cx="340927" cy="495649"/>
              </a:xfrm>
              <a:prstGeom prst="rect">
                <a:avLst/>
              </a:prstGeom>
              <a:blipFill rotWithShape="1"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090686" y="6101862"/>
                <a:ext cx="34092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da-DK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86" y="6101862"/>
                <a:ext cx="340927" cy="495649"/>
              </a:xfrm>
              <a:prstGeom prst="rect">
                <a:avLst/>
              </a:prstGeom>
              <a:blipFill rotWithShape="1">
                <a:blip r:embed="rId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832809" y="6101862"/>
                <a:ext cx="34092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da-DK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809" y="6101862"/>
                <a:ext cx="340927" cy="495649"/>
              </a:xfrm>
              <a:prstGeom prst="rect">
                <a:avLst/>
              </a:prstGeom>
              <a:blipFill rotWithShape="1">
                <a:blip r:embed="rId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 bwMode="auto">
          <a:xfrm flipH="1">
            <a:off x="6674267" y="3623417"/>
            <a:ext cx="897307" cy="888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6929217" y="4247260"/>
            <a:ext cx="642357" cy="3525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571574" y="3293200"/>
                <a:ext cx="339708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da-DK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574" y="3293200"/>
                <a:ext cx="339708" cy="49564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571574" y="4032186"/>
                <a:ext cx="339708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da-DK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574" y="4032186"/>
                <a:ext cx="339708" cy="49564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166" y="3244999"/>
            <a:ext cx="4295775" cy="231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23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16" y="3273574"/>
            <a:ext cx="1130300" cy="145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8457" y="5557987"/>
            <a:ext cx="202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Oversampled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8457" y="6019652"/>
                <a:ext cx="1031629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sz="12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  <m:r>
                        <a:rPr lang="da-DK" sz="120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da-DK" sz="1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457" y="6019652"/>
                <a:ext cx="1031629" cy="4380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81683" y="6019652"/>
                <a:ext cx="1021370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sz="12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</m:den>
                      </m:f>
                      <m:r>
                        <a:rPr lang="da-DK" sz="120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da-DK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83" y="6019652"/>
                <a:ext cx="1021370" cy="4380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44095" y="5576873"/>
            <a:ext cx="202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Undersampled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44095" y="6038538"/>
                <a:ext cx="1031629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sz="12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  <m:r>
                        <a:rPr lang="da-DK" sz="1200" i="1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da-DK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95" y="6038538"/>
                <a:ext cx="1031629" cy="438005"/>
              </a:xfrm>
              <a:prstGeom prst="rect">
                <a:avLst/>
              </a:prstGeom>
              <a:blipFill rotWithShape="1">
                <a:blip r:embed="rId7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17321" y="6038538"/>
                <a:ext cx="1021370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sz="12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</m:den>
                      </m:f>
                      <m:r>
                        <a:rPr lang="da-DK" sz="1200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da-DK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321" y="6038538"/>
                <a:ext cx="1021370" cy="438005"/>
              </a:xfrm>
              <a:prstGeom prst="rect">
                <a:avLst/>
              </a:prstGeom>
              <a:blipFill rotWithShape="1">
                <a:blip r:embed="rId8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66" y="1661043"/>
            <a:ext cx="2149778" cy="129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781" y="2048667"/>
            <a:ext cx="1052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1806575"/>
            <a:ext cx="4773613" cy="348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34"/>
          <a:stretch/>
        </p:blipFill>
        <p:spPr bwMode="auto">
          <a:xfrm>
            <a:off x="5587775" y="5596887"/>
            <a:ext cx="3556225" cy="126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779588"/>
            <a:ext cx="6330950" cy="392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819275"/>
            <a:ext cx="6583363" cy="314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876425"/>
            <a:ext cx="52578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779588"/>
            <a:ext cx="4381500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3" y="1860550"/>
            <a:ext cx="1185862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1619250"/>
            <a:ext cx="5624513" cy="450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4545013"/>
            <a:ext cx="1217613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38" y="1779588"/>
            <a:ext cx="2928937" cy="42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1824038"/>
            <a:ext cx="1058863" cy="262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6" y="3369539"/>
            <a:ext cx="3071202" cy="304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-1" r="58133" b="57488"/>
          <a:stretch/>
        </p:blipFill>
        <p:spPr bwMode="auto">
          <a:xfrm>
            <a:off x="2212976" y="1752758"/>
            <a:ext cx="1504060" cy="1535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51433" r="7673" b="6931"/>
          <a:stretch/>
        </p:blipFill>
        <p:spPr bwMode="auto">
          <a:xfrm>
            <a:off x="3763025" y="1784447"/>
            <a:ext cx="1521153" cy="150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1741488"/>
            <a:ext cx="6630988" cy="270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18269" y="5021509"/>
                <a:ext cx="2713370" cy="806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𝑠𝑖𝑛𝑐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da-DK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a-DK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r>
                            <a:rPr lang="da-DK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269" y="5021509"/>
                <a:ext cx="2713370" cy="8066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26064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DEMO: imFaseIsImportant.m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26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26064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Lab 3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99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35410"/>
              </p:ext>
            </p:extLst>
          </p:nvPr>
        </p:nvGraphicFramePr>
        <p:xfrm>
          <a:off x="1532546" y="2721598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Time</a:t>
                      </a:r>
                      <a:r>
                        <a:rPr lang="da-DK" baseline="0" dirty="0" smtClean="0"/>
                        <a:t> domain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Frequency domain</a:t>
                      </a:r>
                      <a:endParaRPr lang="da-D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Sine wave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Impulse</a:t>
                      </a:r>
                      <a:endParaRPr lang="da-D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Rectangle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Sinc</a:t>
                      </a:r>
                      <a:endParaRPr lang="da-D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Convolution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Multiplication</a:t>
                      </a:r>
                      <a:endParaRPr lang="da-DK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0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722438"/>
            <a:ext cx="3508375" cy="457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13" y="1765300"/>
            <a:ext cx="927100" cy="296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654175"/>
            <a:ext cx="4660900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38" y="1697038"/>
            <a:ext cx="1060450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 flipH="1">
            <a:off x="4748214" y="5698331"/>
            <a:ext cx="314325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/>
          <p:nvPr/>
        </p:nvCxnSpPr>
        <p:spPr bwMode="auto">
          <a:xfrm>
            <a:off x="4560095" y="5698331"/>
            <a:ext cx="319087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062540" y="5698331"/>
            <a:ext cx="309561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4250532" y="5698331"/>
            <a:ext cx="307181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4888706" y="4483893"/>
            <a:ext cx="314325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4557713" y="4483893"/>
            <a:ext cx="319087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203032" y="4483893"/>
            <a:ext cx="309561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4248150" y="4483893"/>
            <a:ext cx="307181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5017294" y="3269455"/>
            <a:ext cx="316709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4560095" y="3269455"/>
            <a:ext cx="319087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5334002" y="3269455"/>
            <a:ext cx="309561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 flipH="1">
            <a:off x="4231481" y="3269455"/>
            <a:ext cx="326233" cy="4786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54000" y="3146425"/>
            <a:ext cx="202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Oversampled</a:t>
            </a:r>
            <a:endParaRPr lang="da-DK" dirty="0"/>
          </a:p>
        </p:txBody>
      </p:sp>
      <p:sp>
        <p:nvSpPr>
          <p:cNvPr id="25" name="TextBox 24"/>
          <p:cNvSpPr txBox="1"/>
          <p:nvPr/>
        </p:nvSpPr>
        <p:spPr>
          <a:xfrm>
            <a:off x="254000" y="4479922"/>
            <a:ext cx="276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Critically sampled</a:t>
            </a:r>
            <a:endParaRPr lang="da-DK" dirty="0"/>
          </a:p>
        </p:txBody>
      </p:sp>
      <p:sp>
        <p:nvSpPr>
          <p:cNvPr id="26" name="TextBox 25"/>
          <p:cNvSpPr txBox="1"/>
          <p:nvPr/>
        </p:nvSpPr>
        <p:spPr>
          <a:xfrm>
            <a:off x="254000" y="5678189"/>
            <a:ext cx="276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Undersampled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7276" y="3565207"/>
                <a:ext cx="1031629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sz="12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  <m:r>
                        <a:rPr lang="da-DK" sz="120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da-DK" sz="1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6" y="3565207"/>
                <a:ext cx="1031629" cy="4380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57275" y="4873307"/>
                <a:ext cx="1031629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sz="12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  <m:r>
                        <a:rPr lang="en-US" sz="1200" b="0" i="1" smtClean="0">
                          <a:latin typeface="Cambria Math"/>
                        </a:rPr>
                        <m:t>=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da-DK" sz="1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5" y="4873307"/>
                <a:ext cx="1031629" cy="4380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7273" y="6032645"/>
                <a:ext cx="1031629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a-DK" sz="12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  <m:r>
                        <a:rPr lang="da-DK" sz="1200" i="1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da-DK" sz="1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3" y="6032645"/>
                <a:ext cx="1031629" cy="438005"/>
              </a:xfrm>
              <a:prstGeom prst="rect">
                <a:avLst/>
              </a:prstGeom>
              <a:blipFill rotWithShape="1">
                <a:blip r:embed="rId7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254000" y="1917698"/>
            <a:ext cx="202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No sampling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3" y="2071688"/>
            <a:ext cx="4905375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2" y="4066865"/>
            <a:ext cx="3389768" cy="254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746" y="3818058"/>
            <a:ext cx="4053254" cy="303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0" y="0"/>
            <a:ext cx="9144000" cy="17006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174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24" y="126790"/>
            <a:ext cx="4396154" cy="3297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384" y="126790"/>
            <a:ext cx="8879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1D </a:t>
            </a:r>
            <a:r>
              <a:rPr lang="da-DK" dirty="0" smtClean="0">
                <a:sym typeface="Wingdings" pitchFamily="2" charset="2"/>
              </a:rPr>
              <a:t> 2D : Continuous Fourier Transform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2322" y="3299665"/>
                <a:ext cx="2834494" cy="90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a-DK" sz="1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da-DK" sz="18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𝜋𝜇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2" y="3299665"/>
                <a:ext cx="2834494" cy="90191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17938" y="3302214"/>
                <a:ext cx="4344459" cy="901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a-DK" sz="18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8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da-DK" sz="1800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da-DK"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da-DK" sz="18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800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800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𝜇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𝑣𝑦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𝑑𝑥</m:t>
                              </m:r>
                              <m:r>
                                <a:rPr lang="en-US" sz="180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a-DK" sz="1800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38" y="3302214"/>
                <a:ext cx="4344459" cy="90191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 bwMode="auto">
          <a:xfrm flipV="1">
            <a:off x="3389768" y="3750622"/>
            <a:ext cx="1028170" cy="25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174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68" y="493869"/>
            <a:ext cx="3417277" cy="256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0"/>
            <a:ext cx="9144000" cy="17006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384" y="126790"/>
            <a:ext cx="8879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1D </a:t>
            </a:r>
            <a:r>
              <a:rPr lang="da-DK" dirty="0" smtClean="0">
                <a:sym typeface="Wingdings" pitchFamily="2" charset="2"/>
              </a:rPr>
              <a:t> 2D : Discrete Fourier Transform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2322" y="3299665"/>
                <a:ext cx="2731389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a-DK" sz="1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da-DK" sz="1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2" y="3299665"/>
                <a:ext cx="2731389" cy="8714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17938" y="3302214"/>
                <a:ext cx="4049314" cy="902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a-DK" sz="1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da-DK" sz="1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sz="18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𝑢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r>
                                        <a:rPr lang="en-US" sz="1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da-DK" sz="18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38" y="3302214"/>
                <a:ext cx="4049314" cy="9021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 bwMode="auto">
          <a:xfrm flipV="1">
            <a:off x="3389768" y="3750622"/>
            <a:ext cx="1028170" cy="25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2051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6" t="11395" r="28526" b="24476"/>
          <a:stretch/>
        </p:blipFill>
        <p:spPr bwMode="auto">
          <a:xfrm>
            <a:off x="5194909" y="718457"/>
            <a:ext cx="2495372" cy="258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05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6" y="718457"/>
            <a:ext cx="3289909" cy="246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052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11" y="4213908"/>
            <a:ext cx="3248957" cy="2436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0521" name="Picture 9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11393" r="28660" b="25627"/>
          <a:stretch/>
        </p:blipFill>
        <p:spPr bwMode="auto">
          <a:xfrm>
            <a:off x="4938535" y="4122916"/>
            <a:ext cx="3008120" cy="2618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1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5229339"/>
                  </p:ext>
                </p:extLst>
              </p:nvPr>
            </p:nvGraphicFramePr>
            <p:xfrm>
              <a:off x="205099" y="1735211"/>
              <a:ext cx="8588524" cy="4462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950"/>
                    <a:gridCol w="3161944"/>
                    <a:gridCol w="440963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1D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2D</a:t>
                          </a:r>
                          <a:endParaRPr lang="da-DK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CFT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limLoc m:val="undOvr"/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da-DK" i="1" smtClean="0">
                                        <a:latin typeface="Cambria Math"/>
                                        <a:ea typeface="Cambria Math"/>
                                      </a:rPr>
                                      <m:t>∞</m:t>
                                    </m:r>
                                  </m:sup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𝜋𝜇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𝑑𝑥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limLoc m:val="undOvr"/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da-DK" i="1" smtClean="0">
                                        <a:latin typeface="Cambria Math"/>
                                        <a:ea typeface="Cambria Math"/>
                                      </a:rPr>
                                      <m:t>∞</m:t>
                                    </m:r>
                                  </m:sup>
                                  <m:e>
                                    <m:nary>
                                      <m:naryPr>
                                        <m:limLoc m:val="undOvr"/>
                                        <m:ctrlPr>
                                          <a:rPr lang="da-DK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4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∞</m:t>
                                        </m:r>
                                      </m:sub>
                                      <m:sup>
                                        <m:r>
                                          <a:rPr lang="da-DK" i="1" smtClean="0">
                                            <a:latin typeface="Cambria Math"/>
                                            <a:ea typeface="Cambria Math"/>
                                          </a:rPr>
                                          <m:t>∞</m:t>
                                        </m:r>
                                      </m:sup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𝑣𝑦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𝑑𝑥𝑑𝑦</m:t>
                                        </m:r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ICFT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limLoc m:val="undOvr"/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da-DK" i="1" smtClean="0">
                                        <a:latin typeface="Cambria Math"/>
                                        <a:ea typeface="Cambria Math"/>
                                      </a:rPr>
                                      <m:t>∞</m:t>
                                    </m:r>
                                  </m:sup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𝜋𝜇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limLoc m:val="undOvr"/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da-DK" i="1" smtClean="0">
                                        <a:latin typeface="Cambria Math"/>
                                        <a:ea typeface="Cambria Math"/>
                                      </a:rPr>
                                      <m:t>∞</m:t>
                                    </m:r>
                                  </m:sup>
                                  <m:e>
                                    <m:nary>
                                      <m:naryPr>
                                        <m:limLoc m:val="undOvr"/>
                                        <m:ctrlPr>
                                          <a:rPr lang="da-DK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4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∞</m:t>
                                        </m:r>
                                      </m:sub>
                                      <m:sup>
                                        <m:r>
                                          <a:rPr lang="da-DK" i="1" smtClean="0">
                                            <a:latin typeface="Cambria Math"/>
                                            <a:ea typeface="Cambria Math"/>
                                          </a:rPr>
                                          <m:t>∞</m:t>
                                        </m:r>
                                      </m:sup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𝐹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𝜇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𝑣𝑦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𝜇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𝑑𝑣</m:t>
                                        </m:r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da-DK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DFT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nary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𝑀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a-DK" dirty="0" smtClean="0"/>
                        </a:p>
                        <a:p>
                          <a:r>
                            <a:rPr lang="da-DK" dirty="0" smtClean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u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=0,1, …,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oMath>
                          </a14:m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𝑢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𝑀</m:t>
                                                    </m:r>
                                                  </m:den>
                                                </m:f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+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𝑣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𝑁</m:t>
                                                    </m:r>
                                                  </m:den>
                                                </m:f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da-DK" dirty="0" smtClean="0"/>
                        </a:p>
                        <a:p>
                          <a:r>
                            <a:rPr lang="da-DK" dirty="0" smtClean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u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=0,1, …,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oMath>
                          </a14:m>
                          <a:r>
                            <a:rPr lang="da-DK" dirty="0" smtClean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=0,1, …,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oMath>
                          </a14:m>
                          <a:endParaRPr lang="da-DK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IDFT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da-DK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</m:nary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𝑀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a-DK" dirty="0" smtClean="0"/>
                        </a:p>
                        <a:p>
                          <a:r>
                            <a:rPr lang="da-DK" dirty="0" smtClean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x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=0,1, …,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oMath>
                          </a14:m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da-DK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𝑣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𝜋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𝑢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𝑀</m:t>
                                                    </m:r>
                                                  </m:den>
                                                </m:f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+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𝑣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𝑁</m:t>
                                                    </m:r>
                                                  </m:den>
                                                </m:f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da-DK" dirty="0" smtClean="0"/>
                        </a:p>
                        <a:p>
                          <a:r>
                            <a:rPr lang="da-DK" dirty="0" smtClean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x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=0,1, …,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oMath>
                          </a14:m>
                          <a:r>
                            <a:rPr lang="da-DK" dirty="0" smtClean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y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=0,1, …,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oMath>
                          </a14:m>
                          <a:endParaRPr lang="da-DK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5229339"/>
                  </p:ext>
                </p:extLst>
              </p:nvPr>
            </p:nvGraphicFramePr>
            <p:xfrm>
              <a:off x="205099" y="1735211"/>
              <a:ext cx="8588524" cy="44623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6950"/>
                    <a:gridCol w="3161944"/>
                    <a:gridCol w="440963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1D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2D</a:t>
                          </a:r>
                          <a:endParaRPr lang="da-DK" dirty="0"/>
                        </a:p>
                      </a:txBody>
                      <a:tcPr/>
                    </a:tc>
                  </a:tr>
                  <a:tr h="893191"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CFT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2370" t="-45205" r="-139306" b="-370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5021" t="-45205" b="-370548"/>
                          </a:stretch>
                        </a:blipFill>
                      </a:tcPr>
                    </a:tc>
                  </a:tr>
                  <a:tr h="893191"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ICFT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2370" t="-144218" r="-139306" b="-268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5021" t="-144218" b="-268027"/>
                          </a:stretch>
                        </a:blipFill>
                      </a:tcPr>
                    </a:tc>
                  </a:tr>
                  <a:tr h="1167765"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DFT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2370" t="-187958" r="-139306" b="-106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5021" t="-187958" b="-106283"/>
                          </a:stretch>
                        </a:blipFill>
                      </a:tcPr>
                    </a:tc>
                  </a:tr>
                  <a:tr h="1137349">
                    <a:tc>
                      <a:txBody>
                        <a:bodyPr/>
                        <a:lstStyle/>
                        <a:p>
                          <a:r>
                            <a:rPr lang="da-DK" dirty="0" smtClean="0"/>
                            <a:t>IDFT</a:t>
                          </a:r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2370" t="-294118" r="-139306" b="-8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5021" t="-294118" b="-8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Rectangle 3"/>
          <p:cNvSpPr/>
          <p:nvPr/>
        </p:nvSpPr>
        <p:spPr bwMode="auto">
          <a:xfrm>
            <a:off x="4375447" y="3888336"/>
            <a:ext cx="4409630" cy="23159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38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DIP3E_Chapter01_Art">
  <a:themeElements>
    <a:clrScheme name="DIP3E_Chapter01_Ar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P3E_Chapter01_Ar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P3E_Chapter01_Ar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3E_Chapter01_Ar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P3E_Chapter01_Ar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3E_Chapter01_Ar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3E_Chapter01_Ar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3E_Chapter01_Ar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3E_Chapter01_Ar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DIP3E_PowerPoint_Template</Template>
  <TotalTime>2255</TotalTime>
  <Words>657</Words>
  <Application>Microsoft Office PowerPoint</Application>
  <PresentationFormat>On-screen Show (4:3)</PresentationFormat>
  <Paragraphs>82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DIP3E_Chapter01_Art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Gonzalez</dc:creator>
  <cp:lastModifiedBy>ANMO</cp:lastModifiedBy>
  <cp:revision>66</cp:revision>
  <dcterms:created xsi:type="dcterms:W3CDTF">2007-06-23T21:11:31Z</dcterms:created>
  <dcterms:modified xsi:type="dcterms:W3CDTF">2016-02-02T11:00:07Z</dcterms:modified>
</cp:coreProperties>
</file>